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0" r:id="rId5"/>
    <p:sldId id="310" r:id="rId6"/>
    <p:sldId id="311" r:id="rId7"/>
    <p:sldId id="312" r:id="rId8"/>
    <p:sldId id="314" r:id="rId9"/>
    <p:sldId id="306" r:id="rId10"/>
    <p:sldId id="315" r:id="rId11"/>
    <p:sldId id="316" r:id="rId12"/>
    <p:sldId id="317" r:id="rId13"/>
    <p:sldId id="318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0201" autoAdjust="0"/>
  </p:normalViewPr>
  <p:slideViewPr>
    <p:cSldViewPr snapToGrid="0">
      <p:cViewPr varScale="1">
        <p:scale>
          <a:sx n="108" d="100"/>
          <a:sy n="108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0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-1" y="128129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8129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399074" y="1249096"/>
            <a:ext cx="11393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Time-Stamped Language Model: 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Language Models to Understand the Flow of Events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2021_NAACL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463233" y="5815835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Le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779089" y="3094066"/>
            <a:ext cx="10645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Hossein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Rajaby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Faghihi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Michigan State University  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rajabyfa@msu.edu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Parisa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Kordjamshidi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Michigan State University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kordjams@msu.edu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81377" y="5473974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2021.8.29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 &amp; dataset: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https://github.com/HLR/TSLM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CD7DE5-88FC-4D4B-81E2-326FF3428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9" y="1180866"/>
            <a:ext cx="10297962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FB6F8C-AF15-4A9D-8D1B-1FE8A335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693" y="1523659"/>
            <a:ext cx="5491757" cy="27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D2700B-F125-49E1-8C27-84F150B9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80" y="1616343"/>
            <a:ext cx="4748620" cy="39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1.Background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2886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AB4F9E-03AD-4C93-9146-FBF039805236}"/>
              </a:ext>
            </a:extLst>
          </p:cNvPr>
          <p:cNvSpPr txBox="1"/>
          <p:nvPr/>
        </p:nvSpPr>
        <p:spPr>
          <a:xfrm>
            <a:off x="506028" y="1265963"/>
            <a:ext cx="61433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i="1" dirty="0">
                <a:effectLst/>
                <a:latin typeface="NimbusRomNo9L-ReguItal"/>
              </a:rPr>
              <a:t>Roots absorb </a:t>
            </a:r>
            <a:r>
              <a:rPr lang="en-US" altLang="zh-CN" sz="2000" i="1" dirty="0">
                <a:solidFill>
                  <a:srgbClr val="FF0000"/>
                </a:solidFill>
                <a:effectLst/>
                <a:latin typeface="NimbusRomNo9L-ReguItal"/>
              </a:rPr>
              <a:t>water</a:t>
            </a:r>
            <a:r>
              <a:rPr lang="en-US" altLang="zh-CN" sz="2000" i="1" dirty="0">
                <a:effectLst/>
                <a:latin typeface="NimbusRomNo9L-ReguItal"/>
              </a:rPr>
              <a:t> from soil</a:t>
            </a:r>
            <a:r>
              <a:rPr lang="en-US" altLang="zh-CN" sz="2000" dirty="0">
                <a:effectLst/>
                <a:latin typeface="NimbusRomNo9L-Regu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i="1" dirty="0">
                <a:effectLst/>
                <a:latin typeface="NimbusRomNo9L-ReguItal"/>
              </a:rPr>
              <a:t>The </a:t>
            </a:r>
            <a:r>
              <a:rPr lang="en-US" altLang="zh-CN" sz="2000" i="1" dirty="0">
                <a:solidFill>
                  <a:srgbClr val="FF0000"/>
                </a:solidFill>
                <a:effectLst/>
                <a:latin typeface="NimbusRomNo9L-ReguItal"/>
              </a:rPr>
              <a:t>water</a:t>
            </a:r>
            <a:r>
              <a:rPr lang="en-US" altLang="zh-CN" sz="2000" i="1" dirty="0">
                <a:effectLst/>
                <a:latin typeface="NimbusRomNo9L-ReguItal"/>
              </a:rPr>
              <a:t> flows to the leaf </a:t>
            </a:r>
            <a:r>
              <a:rPr lang="en-US" altLang="zh-CN" sz="2000" dirty="0">
                <a:effectLst/>
                <a:latin typeface="NimbusRomNo9L-Regu"/>
              </a:rPr>
              <a:t>; 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NimbusRomNo9L-Regu"/>
              </a:rPr>
              <a:t> </a:t>
            </a:r>
            <a:r>
              <a:rPr lang="en-US" altLang="zh-CN" sz="2000" i="1" dirty="0">
                <a:effectLst/>
                <a:latin typeface="NimbusRomNo9L-ReguItal"/>
              </a:rPr>
              <a:t>Light from the sun and CO2 enter the leaf </a:t>
            </a:r>
            <a:r>
              <a:rPr lang="en-US" altLang="zh-CN" sz="2000" dirty="0">
                <a:effectLst/>
                <a:latin typeface="NimbusRomNo9L-Regu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i="1" dirty="0">
                <a:effectLst/>
                <a:latin typeface="NimbusRomNo9L-ReguItal"/>
              </a:rPr>
              <a:t>The </a:t>
            </a:r>
            <a:r>
              <a:rPr lang="en-US" altLang="zh-CN" sz="1800" i="1" dirty="0">
                <a:solidFill>
                  <a:srgbClr val="FF0000"/>
                </a:solidFill>
                <a:effectLst/>
                <a:latin typeface="NimbusRomNo9L-ReguItal"/>
              </a:rPr>
              <a:t>water</a:t>
            </a:r>
            <a:r>
              <a:rPr lang="en-US" altLang="zh-CN" sz="1800" i="1" dirty="0">
                <a:effectLst/>
                <a:latin typeface="NimbusRomNo9L-ReguItal"/>
              </a:rPr>
              <a:t>, light, and CO2 combine into a mixture</a:t>
            </a:r>
            <a:r>
              <a:rPr lang="en-US" altLang="zh-CN" sz="1800" dirty="0">
                <a:effectLst/>
                <a:latin typeface="NimbusRomNo9L-Regu"/>
              </a:rPr>
              <a:t>; 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>
                <a:effectLst/>
                <a:latin typeface="NimbusRomNo9L-ReguItal"/>
              </a:rPr>
              <a:t>Mixture forms sugar</a:t>
            </a:r>
            <a:r>
              <a:rPr lang="en-US" altLang="zh-CN" sz="2000" dirty="0">
                <a:effectLst/>
                <a:latin typeface="NimbusRomNo9L-Regu"/>
              </a:rPr>
              <a:t>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FB5508-FFF6-45B0-AD54-E61DA07CBAF7}"/>
              </a:ext>
            </a:extLst>
          </p:cNvPr>
          <p:cNvSpPr txBox="1"/>
          <p:nvPr/>
        </p:nvSpPr>
        <p:spPr>
          <a:xfrm>
            <a:off x="417250" y="804298"/>
            <a:ext cx="9756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Tracking entities throughout a procedure described in a text is challenging.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2894A8-18EC-4958-80BE-36916661A924}"/>
              </a:ext>
            </a:extLst>
          </p:cNvPr>
          <p:cNvSpPr txBox="1"/>
          <p:nvPr/>
        </p:nvSpPr>
        <p:spPr>
          <a:xfrm>
            <a:off x="417250" y="3004900"/>
            <a:ext cx="9055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In recent research, different approaches are taken to address procedural reasoning based on language models using QA formulations.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3FD6B2-3560-443C-A1CE-CE835D15AFDF}"/>
              </a:ext>
            </a:extLst>
          </p:cNvPr>
          <p:cNvSpPr txBox="1"/>
          <p:nvPr/>
        </p:nvSpPr>
        <p:spPr>
          <a:xfrm>
            <a:off x="1313896" y="4186412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it-IT" altLang="zh-CN" sz="1800" dirty="0">
                <a:solidFill>
                  <a:srgbClr val="000000"/>
                </a:solidFill>
                <a:effectLst/>
                <a:latin typeface="NimbusRomNo9L-Regu"/>
              </a:rPr>
              <a:t>DynaPro (</a:t>
            </a:r>
            <a:r>
              <a:rPr lang="it-IT" altLang="zh-CN" sz="1800" dirty="0">
                <a:solidFill>
                  <a:srgbClr val="000080"/>
                </a:solidFill>
                <a:effectLst/>
                <a:latin typeface="NimbusRomNo9L-Regu"/>
              </a:rPr>
              <a:t>Amini et al.</a:t>
            </a:r>
            <a:r>
              <a:rPr lang="it-IT" altLang="zh-CN" sz="1800" dirty="0">
                <a:solidFill>
                  <a:srgbClr val="000000"/>
                </a:solidFill>
                <a:effectLst/>
                <a:latin typeface="NimbusRomNo9L-Regu"/>
              </a:rPr>
              <a:t>, </a:t>
            </a:r>
            <a:r>
              <a:rPr lang="it-IT" altLang="zh-CN" sz="1800" dirty="0">
                <a:solidFill>
                  <a:srgbClr val="000080"/>
                </a:solidFill>
                <a:effectLst/>
                <a:latin typeface="NimbusRomNo9L-Regu"/>
              </a:rPr>
              <a:t>2020</a:t>
            </a:r>
            <a:r>
              <a:rPr lang="it-IT" altLang="zh-CN" sz="1800" dirty="0">
                <a:solidFill>
                  <a:srgbClr val="000000"/>
                </a:solidFill>
                <a:effectLst/>
                <a:latin typeface="NimbusRomNo9L-Regu"/>
              </a:rPr>
              <a:t>)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FB58047-8F87-411C-A58A-BCA487C731A2}"/>
              </a:ext>
            </a:extLst>
          </p:cNvPr>
          <p:cNvSpPr txBox="1"/>
          <p:nvPr/>
        </p:nvSpPr>
        <p:spPr>
          <a:xfrm>
            <a:off x="1313896" y="4518938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da-DK" altLang="zh-CN" dirty="0">
                <a:solidFill>
                  <a:srgbClr val="000000"/>
                </a:solidFill>
                <a:latin typeface="NimbusRomNo9L-Regu"/>
              </a:rPr>
              <a:t>KG-MRC (</a:t>
            </a:r>
            <a:r>
              <a:rPr lang="da-DK" altLang="zh-CN" dirty="0">
                <a:solidFill>
                  <a:srgbClr val="000080"/>
                </a:solidFill>
                <a:latin typeface="NimbusRomNo9L-Regu"/>
              </a:rPr>
              <a:t>Das et al., 2018</a:t>
            </a:r>
            <a:r>
              <a:rPr lang="da-DK" altLang="zh-CN" dirty="0">
                <a:solidFill>
                  <a:srgbClr val="000000"/>
                </a:solidFill>
                <a:latin typeface="NimbusRomNo9L-Regu"/>
              </a:rPr>
              <a:t>)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785E39-D5C3-4E4A-AAED-D7E21E1BA958}"/>
              </a:ext>
            </a:extLst>
          </p:cNvPr>
          <p:cNvSpPr txBox="1"/>
          <p:nvPr/>
        </p:nvSpPr>
        <p:spPr>
          <a:xfrm>
            <a:off x="852255" y="5020741"/>
            <a:ext cx="6747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However, this intuition is contradicted in some scenarios.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70B5F4-2382-4D70-97F1-FF9861445ED6}"/>
              </a:ext>
            </a:extLst>
          </p:cNvPr>
          <p:cNvSpPr txBox="1"/>
          <p:nvPr/>
        </p:nvSpPr>
        <p:spPr>
          <a:xfrm>
            <a:off x="852255" y="3638442"/>
            <a:ext cx="1051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0000"/>
                </a:solidFill>
                <a:latin typeface="NimbusRomNo9L-Regu"/>
              </a:rPr>
              <a:t>I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ntuition that attributes of entities can be retrieved based on the current and previous steps: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2886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7836D17-8E7A-4FB0-BCE4-6662EBE2A6FB}"/>
              </a:ext>
            </a:extLst>
          </p:cNvPr>
          <p:cNvSpPr txBox="1"/>
          <p:nvPr/>
        </p:nvSpPr>
        <p:spPr>
          <a:xfrm>
            <a:off x="639191" y="1061777"/>
            <a:ext cx="8300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effectLst/>
                <a:latin typeface="NimbusRomNo9L-Regu"/>
              </a:rPr>
              <a:t>Firstly, we propose to formulate this task as a question answering problem.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8616B23-5618-4099-B6C5-DBB9E29B3A45}"/>
              </a:ext>
            </a:extLst>
          </p:cNvPr>
          <p:cNvSpPr txBox="1"/>
          <p:nvPr/>
        </p:nvSpPr>
        <p:spPr>
          <a:xfrm>
            <a:off x="639191" y="2480386"/>
            <a:ext cx="8984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Secondly, we propose a Time</a:t>
            </a:r>
            <a:r>
              <a:rPr lang="en-US" altLang="zh-CN" dirty="0"/>
              <a:t>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Stamped Language Model (TSLM model) to encode event information in LMs architecture by introducing the timestamp encoding. 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7123080-CEBB-40EC-86AE-604D7BA62359}"/>
              </a:ext>
            </a:extLst>
          </p:cNvPr>
          <p:cNvSpPr txBox="1"/>
          <p:nvPr/>
        </p:nvSpPr>
        <p:spPr>
          <a:xfrm>
            <a:off x="976545" y="3543959"/>
            <a:ext cx="61433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i="1" dirty="0">
                <a:effectLst/>
                <a:latin typeface="NimbusRomNo9L-ReguItal"/>
              </a:rPr>
              <a:t>(1)Roots absorb </a:t>
            </a:r>
            <a:r>
              <a:rPr lang="en-US" altLang="zh-CN" sz="2000" i="1" dirty="0">
                <a:solidFill>
                  <a:srgbClr val="FF0000"/>
                </a:solidFill>
                <a:effectLst/>
                <a:latin typeface="NimbusRomNo9L-ReguItal"/>
              </a:rPr>
              <a:t>water</a:t>
            </a:r>
            <a:r>
              <a:rPr lang="en-US" altLang="zh-CN" sz="2000" i="1" dirty="0">
                <a:effectLst/>
                <a:latin typeface="NimbusRomNo9L-ReguItal"/>
              </a:rPr>
              <a:t> from soil</a:t>
            </a:r>
            <a:r>
              <a:rPr lang="en-US" altLang="zh-CN" sz="2000" dirty="0">
                <a:effectLst/>
                <a:latin typeface="NimbusRomNo9L-Regu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i="1" dirty="0">
                <a:effectLst/>
                <a:latin typeface="NimbusRomNo9L-ReguItal"/>
              </a:rPr>
              <a:t>(1)The </a:t>
            </a:r>
            <a:r>
              <a:rPr lang="en-US" altLang="zh-CN" sz="2000" i="1" dirty="0">
                <a:solidFill>
                  <a:srgbClr val="FF0000"/>
                </a:solidFill>
                <a:effectLst/>
                <a:latin typeface="NimbusRomNo9L-ReguItal"/>
              </a:rPr>
              <a:t>water</a:t>
            </a:r>
            <a:r>
              <a:rPr lang="en-US" altLang="zh-CN" sz="2000" i="1" dirty="0">
                <a:effectLst/>
                <a:latin typeface="NimbusRomNo9L-ReguItal"/>
              </a:rPr>
              <a:t> flows to the leaf </a:t>
            </a:r>
            <a:r>
              <a:rPr lang="en-US" altLang="zh-CN" sz="2000" dirty="0">
                <a:effectLst/>
                <a:latin typeface="NimbusRomNo9L-Regu"/>
              </a:rPr>
              <a:t>; 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NimbusRomNo9L-Regu"/>
              </a:rPr>
              <a:t> (1)</a:t>
            </a:r>
            <a:r>
              <a:rPr lang="en-US" altLang="zh-CN" sz="2000" i="1" dirty="0">
                <a:effectLst/>
                <a:latin typeface="NimbusRomNo9L-ReguItal"/>
              </a:rPr>
              <a:t>Light from the sun and CO2 enter the leaf </a:t>
            </a:r>
            <a:r>
              <a:rPr lang="en-US" altLang="zh-CN" sz="2000" dirty="0">
                <a:effectLst/>
                <a:latin typeface="NimbusRomNo9L-Regu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i="1" dirty="0">
                <a:effectLst/>
                <a:highlight>
                  <a:srgbClr val="FFFF00"/>
                </a:highlight>
                <a:latin typeface="NimbusRomNo9L-ReguItal"/>
              </a:rPr>
              <a:t>(2)The </a:t>
            </a:r>
            <a:r>
              <a:rPr lang="en-US" altLang="zh-CN" sz="18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NimbusRomNo9L-ReguItal"/>
              </a:rPr>
              <a:t>water</a:t>
            </a:r>
            <a:r>
              <a:rPr lang="en-US" altLang="zh-CN" sz="1800" i="1" dirty="0">
                <a:effectLst/>
                <a:highlight>
                  <a:srgbClr val="FFFF00"/>
                </a:highlight>
                <a:latin typeface="NimbusRomNo9L-ReguItal"/>
              </a:rPr>
              <a:t>, light, and CO2 combine into a mixture</a:t>
            </a:r>
            <a:r>
              <a:rPr lang="en-US" altLang="zh-CN" sz="1800" dirty="0">
                <a:effectLst/>
                <a:highlight>
                  <a:srgbClr val="FFFF00"/>
                </a:highlight>
                <a:latin typeface="NimbusRomNo9L-Regu"/>
              </a:rPr>
              <a:t>; </a:t>
            </a:r>
            <a:endParaRPr lang="en-US" altLang="zh-CN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>
                <a:effectLst/>
                <a:latin typeface="NimbusRomNo9L-ReguItal"/>
              </a:rPr>
              <a:t>(3)Mixture forms sugar</a:t>
            </a:r>
            <a:r>
              <a:rPr lang="en-US" altLang="zh-CN" sz="2000" dirty="0">
                <a:effectLst/>
                <a:latin typeface="NimbusRomNo9L-Regu"/>
              </a:rPr>
              <a:t>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C9A848-1C9C-4CF8-B0FF-DEA6920E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09" y="1583696"/>
            <a:ext cx="3504252" cy="5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2886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E40974-0C49-4334-9B34-05E9C1E951F1}"/>
              </a:ext>
            </a:extLst>
          </p:cNvPr>
          <p:cNvSpPr txBox="1"/>
          <p:nvPr/>
        </p:nvSpPr>
        <p:spPr>
          <a:xfrm>
            <a:off x="381741" y="711979"/>
            <a:ext cx="6143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Definition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F7034B7-4A82-4923-B3C7-E1FC42917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64" y="4035520"/>
            <a:ext cx="7092831" cy="2234098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ED0F18DD-040F-43D5-ABB5-414C498835C8}"/>
              </a:ext>
            </a:extLst>
          </p:cNvPr>
          <p:cNvGrpSpPr/>
          <p:nvPr/>
        </p:nvGrpSpPr>
        <p:grpSpPr>
          <a:xfrm>
            <a:off x="2202191" y="1559813"/>
            <a:ext cx="4473817" cy="1141416"/>
            <a:chOff x="772886" y="1702675"/>
            <a:chExt cx="4473817" cy="114141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7455C2A-F373-4272-B49F-EE27872E6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886" y="2064217"/>
              <a:ext cx="4473817" cy="77987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EDE1E89-8D06-4AE7-8BFE-0B8BF4B63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2091" y="1702675"/>
              <a:ext cx="2964612" cy="255285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8543700-7390-4778-8FFA-84B3F31DCBCC}"/>
              </a:ext>
            </a:extLst>
          </p:cNvPr>
          <p:cNvGrpSpPr/>
          <p:nvPr/>
        </p:nvGrpSpPr>
        <p:grpSpPr>
          <a:xfrm>
            <a:off x="2060149" y="2934286"/>
            <a:ext cx="5198825" cy="270598"/>
            <a:chOff x="772887" y="3007014"/>
            <a:chExt cx="5198825" cy="27059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B01AD2D-FB81-41F8-8F54-0F4299877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887" y="3025844"/>
              <a:ext cx="461110" cy="186478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247301D-15D8-4FD2-B0A1-A858DA23E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6389" y="3007014"/>
              <a:ext cx="4675323" cy="270598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FE367999-BCAB-4AA2-9800-0750D9C59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0149" y="3352260"/>
            <a:ext cx="1810516" cy="2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9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2886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E40974-0C49-4334-9B34-05E9C1E951F1}"/>
              </a:ext>
            </a:extLst>
          </p:cNvPr>
          <p:cNvSpPr txBox="1"/>
          <p:nvPr/>
        </p:nvSpPr>
        <p:spPr>
          <a:xfrm>
            <a:off x="60188" y="643960"/>
            <a:ext cx="6143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Proposed Procedural Reasoning Model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4C5276-05BE-4850-90DE-31F3E04AF07C}"/>
              </a:ext>
            </a:extLst>
          </p:cNvPr>
          <p:cNvSpPr txBox="1"/>
          <p:nvPr/>
        </p:nvSpPr>
        <p:spPr>
          <a:xfrm>
            <a:off x="181716" y="1244109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 QA Setting </a:t>
            </a:r>
            <a:endParaRPr lang="zh-CN" altLang="en-US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B8FFB32-12D9-48A9-8CF0-4C6DF61800F1}"/>
              </a:ext>
            </a:extLst>
          </p:cNvPr>
          <p:cNvGrpSpPr/>
          <p:nvPr/>
        </p:nvGrpSpPr>
        <p:grpSpPr>
          <a:xfrm>
            <a:off x="138338" y="1690370"/>
            <a:ext cx="4144031" cy="997620"/>
            <a:chOff x="475593" y="1917136"/>
            <a:chExt cx="4144031" cy="99762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60393F9-7335-4C1E-88C2-618F101AEE66}"/>
                </a:ext>
              </a:extLst>
            </p:cNvPr>
            <p:cNvGrpSpPr/>
            <p:nvPr/>
          </p:nvGrpSpPr>
          <p:grpSpPr>
            <a:xfrm>
              <a:off x="475593" y="1917136"/>
              <a:ext cx="4144031" cy="244428"/>
              <a:chOff x="475594" y="1958224"/>
              <a:chExt cx="3886856" cy="203340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733BBB29-6E2C-4DC1-AEE7-89C8669D7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5594" y="1958224"/>
                <a:ext cx="3286781" cy="203340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199BC127-E195-47B6-ADED-5D31650CA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2375" y="1972446"/>
                <a:ext cx="600075" cy="174896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9FC4142-38CA-4B5A-A534-A2BAE5EBB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468" y="2364530"/>
              <a:ext cx="3504252" cy="550226"/>
            </a:xfrm>
            <a:prstGeom prst="rect">
              <a:avLst/>
            </a:prstGeom>
          </p:spPr>
        </p:pic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70C4A05-F364-48DA-8A18-F9BE81F5F863}"/>
              </a:ext>
            </a:extLst>
          </p:cNvPr>
          <p:cNvGrpSpPr/>
          <p:nvPr/>
        </p:nvGrpSpPr>
        <p:grpSpPr>
          <a:xfrm>
            <a:off x="116681" y="2908052"/>
            <a:ext cx="6143624" cy="1257758"/>
            <a:chOff x="475593" y="3134818"/>
            <a:chExt cx="6143624" cy="1257758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09CBD71-8F84-4399-A969-BA48C5716B0C}"/>
                </a:ext>
              </a:extLst>
            </p:cNvPr>
            <p:cNvSpPr txBox="1"/>
            <p:nvPr/>
          </p:nvSpPr>
          <p:spPr>
            <a:xfrm>
              <a:off x="475593" y="3134818"/>
              <a:ext cx="61436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0000"/>
                  </a:solidFill>
                  <a:latin typeface="华文宋体" panose="02010600040101010101" pitchFamily="2" charset="-122"/>
                  <a:ea typeface="华文宋体" panose="02010600040101010101" pitchFamily="2" charset="-122"/>
                </a:rPr>
                <a:t>M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华文宋体" panose="02010600040101010101" pitchFamily="2" charset="-122"/>
                  <a:ea typeface="华文宋体" panose="02010600040101010101" pitchFamily="2" charset="-122"/>
                </a:rPr>
                <a:t>odeling step-dependency:</a:t>
              </a:r>
              <a:endPara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720DF94-E704-443D-B6D2-B09256B3B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468" y="3652379"/>
              <a:ext cx="2867682" cy="252727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2CC546D6-D67F-45AA-9380-B75BA1A5C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7405" y="3659149"/>
              <a:ext cx="2057683" cy="227021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CD82CBED-EB26-45F3-A9BE-84A008CB2CD1}"/>
                </a:ext>
              </a:extLst>
            </p:cNvPr>
            <p:cNvGrpSpPr/>
            <p:nvPr/>
          </p:nvGrpSpPr>
          <p:grpSpPr>
            <a:xfrm>
              <a:off x="687727" y="4062084"/>
              <a:ext cx="2798423" cy="330492"/>
              <a:chOff x="748982" y="4244642"/>
              <a:chExt cx="2798423" cy="330492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1C708709-D932-49DA-A8D3-3BEB5137D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982" y="4263578"/>
                <a:ext cx="591207" cy="262759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61B19FAE-9048-4333-9908-5672B6188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0189" y="4244642"/>
                <a:ext cx="2207216" cy="330492"/>
              </a:xfrm>
              <a:prstGeom prst="rect">
                <a:avLst/>
              </a:prstGeom>
            </p:spPr>
          </p:pic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4382D5B-C27F-4808-9BA6-78DC75983C19}"/>
              </a:ext>
            </a:extLst>
          </p:cNvPr>
          <p:cNvGrpSpPr/>
          <p:nvPr/>
        </p:nvGrpSpPr>
        <p:grpSpPr>
          <a:xfrm>
            <a:off x="259556" y="4521144"/>
            <a:ext cx="5188946" cy="1795560"/>
            <a:chOff x="618468" y="4666516"/>
            <a:chExt cx="5188946" cy="179556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F6D01BD-9244-4B0C-8A9C-170C72535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1741" y="4666516"/>
              <a:ext cx="3043822" cy="267245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621258F1-7D57-46A6-B978-EB7873C52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8468" y="4974636"/>
              <a:ext cx="5188946" cy="477214"/>
            </a:xfrm>
            <a:prstGeom prst="rect">
              <a:avLst/>
            </a:prstGeom>
          </p:spPr>
        </p:pic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F54E9EE0-3A10-4C6F-8DBA-3784DA1B998D}"/>
                </a:ext>
              </a:extLst>
            </p:cNvPr>
            <p:cNvGrpSpPr/>
            <p:nvPr/>
          </p:nvGrpSpPr>
          <p:grpSpPr>
            <a:xfrm>
              <a:off x="685200" y="5499053"/>
              <a:ext cx="4003683" cy="963023"/>
              <a:chOff x="685200" y="5499053"/>
              <a:chExt cx="4003683" cy="963023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A43F03F9-9F0A-4C3C-807E-34988381E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7727" y="5499053"/>
                <a:ext cx="4001156" cy="493914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21CC7770-C8B6-4AF7-BE46-311077748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5200" y="5991248"/>
                <a:ext cx="3946591" cy="195552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7F34C39E-E014-45B5-B9C0-15A25828F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200" y="6207221"/>
                <a:ext cx="1534125" cy="254855"/>
              </a:xfrm>
              <a:prstGeom prst="rect">
                <a:avLst/>
              </a:prstGeom>
            </p:spPr>
          </p:pic>
        </p:grp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557BBE1A-1A15-4073-8D82-C792C0951D46}"/>
              </a:ext>
            </a:extLst>
          </p:cNvPr>
          <p:cNvSpPr txBox="1"/>
          <p:nvPr/>
        </p:nvSpPr>
        <p:spPr>
          <a:xfrm>
            <a:off x="181716" y="2622772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Timestamp Embedding</a:t>
            </a:r>
            <a:endParaRPr lang="zh-CN" altLang="en-US" dirty="0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6A9E4A31-DF6D-4E7C-ACFD-7562A59BB8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78235" y="394814"/>
            <a:ext cx="6043791" cy="259729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8B3B9077-49BB-407B-AFB9-CA706CB472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6595" y="2992104"/>
            <a:ext cx="4244466" cy="3800600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835F4B7B-2A6B-4574-B5D4-DF74E56E198B}"/>
              </a:ext>
            </a:extLst>
          </p:cNvPr>
          <p:cNvSpPr/>
          <p:nvPr/>
        </p:nvSpPr>
        <p:spPr>
          <a:xfrm>
            <a:off x="6457950" y="4324350"/>
            <a:ext cx="4173111" cy="15215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39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2886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E40974-0C49-4334-9B34-05E9C1E951F1}"/>
              </a:ext>
            </a:extLst>
          </p:cNvPr>
          <p:cNvSpPr txBox="1"/>
          <p:nvPr/>
        </p:nvSpPr>
        <p:spPr>
          <a:xfrm>
            <a:off x="79238" y="522649"/>
            <a:ext cx="6143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Proposed Procedural Reasoning Model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4C5276-05BE-4850-90DE-31F3E04AF07C}"/>
              </a:ext>
            </a:extLst>
          </p:cNvPr>
          <p:cNvSpPr txBox="1"/>
          <p:nvPr/>
        </p:nvSpPr>
        <p:spPr>
          <a:xfrm>
            <a:off x="211931" y="1045869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Status classification</a:t>
            </a:r>
            <a:endParaRPr lang="zh-CN" altLang="en-US" dirty="0"/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8B3B9077-49BB-407B-AFB9-CA706CB4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81840"/>
            <a:ext cx="4648207" cy="4162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DFEDDE-D9D2-4187-AE4D-CF1B4E9D5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4" y="2058105"/>
            <a:ext cx="3773113" cy="3291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B6E135-A8C9-4AC0-B94C-C7B12A2CE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04" y="2389207"/>
            <a:ext cx="4309616" cy="522127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B1CA8D74-C402-4E97-A93E-6CC9C303D46E}"/>
              </a:ext>
            </a:extLst>
          </p:cNvPr>
          <p:cNvSpPr txBox="1"/>
          <p:nvPr/>
        </p:nvSpPr>
        <p:spPr>
          <a:xfrm>
            <a:off x="105881" y="3056018"/>
            <a:ext cx="6186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Span prediction 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706AAA8-F004-4DBD-A8FA-BDCED0B774EE}"/>
              </a:ext>
            </a:extLst>
          </p:cNvPr>
          <p:cNvGrpSpPr/>
          <p:nvPr/>
        </p:nvGrpSpPr>
        <p:grpSpPr>
          <a:xfrm>
            <a:off x="199687" y="3432650"/>
            <a:ext cx="4321860" cy="1522562"/>
            <a:chOff x="585342" y="2962900"/>
            <a:chExt cx="4039418" cy="1390204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3D01005B-7018-4859-BFAB-B15CF73FD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0567" y="2962900"/>
              <a:ext cx="3284193" cy="23027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CA49DCB7-602D-4DA6-898C-103FAA2CE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342" y="3188591"/>
              <a:ext cx="4039418" cy="1164513"/>
            </a:xfrm>
            <a:prstGeom prst="rect">
              <a:avLst/>
            </a:prstGeom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76B9A33-A2D0-4503-98A5-C615CDB56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931" y="5313100"/>
            <a:ext cx="3401228" cy="146216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41860F2-5C36-46B6-827E-537FC5E85D23}"/>
              </a:ext>
            </a:extLst>
          </p:cNvPr>
          <p:cNvSpPr/>
          <p:nvPr/>
        </p:nvSpPr>
        <p:spPr>
          <a:xfrm>
            <a:off x="6946298" y="744760"/>
            <a:ext cx="3333750" cy="971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9A64BD6-5E80-4562-A061-3BDB34C1B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181040"/>
            <a:ext cx="5715738" cy="561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A315727-83AA-43C4-94BF-26CD70F01C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5810558"/>
            <a:ext cx="5715738" cy="384251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7D01ADB7-64C1-4A2B-9AB0-70AA0CB0C388}"/>
              </a:ext>
            </a:extLst>
          </p:cNvPr>
          <p:cNvSpPr txBox="1"/>
          <p:nvPr/>
        </p:nvSpPr>
        <p:spPr>
          <a:xfrm>
            <a:off x="45622" y="4950593"/>
            <a:ext cx="6176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i="1" dirty="0" err="1">
                <a:solidFill>
                  <a:srgbClr val="00B050"/>
                </a:solidFill>
                <a:effectLst/>
                <a:latin typeface="CMMI10"/>
              </a:rPr>
              <a:t>softmax</a:t>
            </a:r>
            <a:r>
              <a:rPr lang="en-US" altLang="zh-CN" sz="1800" i="1" dirty="0">
                <a:solidFill>
                  <a:srgbClr val="00B050"/>
                </a:solidFill>
                <a:effectLst/>
                <a:latin typeface="CMMI10"/>
              </a:rPr>
              <a:t> </a:t>
            </a:r>
            <a:r>
              <a:rPr lang="en-US" altLang="zh-CN" sz="1800" dirty="0">
                <a:solidFill>
                  <a:srgbClr val="00B050"/>
                </a:solidFill>
                <a:effectLst/>
                <a:latin typeface="NimbusRomNo9L-Regu"/>
              </a:rPr>
              <a:t>over tokens of noun phrases 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A51DE43-DC2A-4380-86A7-2AD623C34A1C}"/>
              </a:ext>
            </a:extLst>
          </p:cNvPr>
          <p:cNvSpPr txBox="1"/>
          <p:nvPr/>
        </p:nvSpPr>
        <p:spPr>
          <a:xfrm>
            <a:off x="159845" y="1314386"/>
            <a:ext cx="7522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0B050"/>
                </a:solidFill>
                <a:latin typeface="CMMI10"/>
              </a:rPr>
              <a:t>An entity can not be created if it has been already destroyed</a:t>
            </a:r>
            <a:endParaRPr lang="zh-CN" altLang="en-US" i="1" dirty="0">
              <a:solidFill>
                <a:srgbClr val="00B050"/>
              </a:solidFill>
              <a:latin typeface="CMMI1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B636623-9072-4514-BE75-FD75B59DA8F4}"/>
              </a:ext>
            </a:extLst>
          </p:cNvPr>
          <p:cNvSpPr txBox="1"/>
          <p:nvPr/>
        </p:nvSpPr>
        <p:spPr>
          <a:xfrm>
            <a:off x="178593" y="1604922"/>
            <a:ext cx="6176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0B050"/>
                </a:solidFill>
                <a:latin typeface="CMMI10"/>
              </a:rPr>
              <a:t>An entity cannot be created/destroyed twice in a process</a:t>
            </a:r>
            <a:endParaRPr lang="zh-CN" altLang="en-US" i="1" dirty="0">
              <a:solidFill>
                <a:srgbClr val="00B050"/>
              </a:solidFill>
              <a:latin typeface="CMMI10"/>
            </a:endParaRPr>
          </a:p>
        </p:txBody>
      </p:sp>
    </p:spTree>
    <p:extLst>
      <p:ext uri="{BB962C8B-B14F-4D97-AF65-F5344CB8AC3E}">
        <p14:creationId xmlns:p14="http://schemas.microsoft.com/office/powerpoint/2010/main" val="406330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5748BC-A79C-438E-822D-52C9215462D3}"/>
              </a:ext>
            </a:extLst>
          </p:cNvPr>
          <p:cNvSpPr txBox="1"/>
          <p:nvPr/>
        </p:nvSpPr>
        <p:spPr>
          <a:xfrm>
            <a:off x="132962" y="640365"/>
            <a:ext cx="6144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Dataset: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9226D5-F313-49AE-A64E-2D52E402A6DC}"/>
              </a:ext>
            </a:extLst>
          </p:cNvPr>
          <p:cNvSpPr txBox="1"/>
          <p:nvPr/>
        </p:nvSpPr>
        <p:spPr>
          <a:xfrm>
            <a:off x="671513" y="1006671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800" b="1" dirty="0" err="1">
                <a:solidFill>
                  <a:srgbClr val="000000"/>
                </a:solidFill>
                <a:effectLst/>
                <a:latin typeface="NimbusRomNo9L-Medi"/>
              </a:rPr>
              <a:t>Propara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B62E64-026E-4336-8F08-CF66463071DC}"/>
              </a:ext>
            </a:extLst>
          </p:cNvPr>
          <p:cNvSpPr txBox="1"/>
          <p:nvPr/>
        </p:nvSpPr>
        <p:spPr>
          <a:xfrm>
            <a:off x="671513" y="6206430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NPN-Cooking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CF580E-B997-429B-8DE2-31E77C2F8CAD}"/>
              </a:ext>
            </a:extLst>
          </p:cNvPr>
          <p:cNvSpPr txBox="1"/>
          <p:nvPr/>
        </p:nvSpPr>
        <p:spPr>
          <a:xfrm>
            <a:off x="1138238" y="1300911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Sentence-level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44B26B-C40C-444B-BFBB-3B14F29A39EC}"/>
              </a:ext>
            </a:extLst>
          </p:cNvPr>
          <p:cNvSpPr txBox="1"/>
          <p:nvPr/>
        </p:nvSpPr>
        <p:spPr>
          <a:xfrm>
            <a:off x="1509712" y="1588421"/>
            <a:ext cx="7773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Cat1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Is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e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created (destroyed/moved) during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the process?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Cat2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When is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e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created (destroyed/moved)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during the process?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Cat3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Where is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e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created (destroyed/moved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from or to) during the process? 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6E3202-5D98-437B-BE94-56D249801A85}"/>
              </a:ext>
            </a:extLst>
          </p:cNvPr>
          <p:cNvSpPr txBox="1"/>
          <p:nvPr/>
        </p:nvSpPr>
        <p:spPr>
          <a:xfrm>
            <a:off x="1509712" y="2883223"/>
            <a:ext cx="837247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What are the Inputs?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Which entities existed before the process began and do not exist after the process ends.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What are the Outputs?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Which entities got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created during the process?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What are the Conversions?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Which entities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got converted to other entities?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What are the Moves?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Which entities moved from one location to another?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5A52FC-EADB-470D-9C2E-3FE206C6D34A}"/>
              </a:ext>
            </a:extLst>
          </p:cNvPr>
          <p:cNvSpPr txBox="1"/>
          <p:nvPr/>
        </p:nvSpPr>
        <p:spPr>
          <a:xfrm>
            <a:off x="1138238" y="2516248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Document-level 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34ADA5B-38FF-452D-AF69-CE3B16CBF185}"/>
              </a:ext>
            </a:extLst>
          </p:cNvPr>
          <p:cNvSpPr txBox="1"/>
          <p:nvPr/>
        </p:nvSpPr>
        <p:spPr>
          <a:xfrm>
            <a:off x="1509711" y="4511518"/>
            <a:ext cx="10329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The document-level evaluation requires models to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reformat their predictions in a tabular format as </a:t>
            </a:r>
            <a:endParaRPr lang="en-US" altLang="zh-CN" dirty="0"/>
          </a:p>
          <a:p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shown in Table </a:t>
            </a:r>
            <a:r>
              <a:rPr lang="en-US" altLang="zh-CN" sz="2000" dirty="0">
                <a:solidFill>
                  <a:srgbClr val="000080"/>
                </a:solidFill>
                <a:effectLst/>
                <a:latin typeface="NimbusRomNo9L-Regu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.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2A8DFF5-2A4D-4A71-A6E4-FE9ADD14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96" y="4913523"/>
            <a:ext cx="4128529" cy="189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8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B25CAD-4563-4B81-AE05-E92B4CD8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74" y="641383"/>
            <a:ext cx="9906000" cy="397882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315F5B8-8C65-4FE6-952E-E5218BBB5265}"/>
              </a:ext>
            </a:extLst>
          </p:cNvPr>
          <p:cNvSpPr txBox="1"/>
          <p:nvPr/>
        </p:nvSpPr>
        <p:spPr>
          <a:xfrm>
            <a:off x="1233487" y="4721749"/>
            <a:ext cx="7773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Cat1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Is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e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created (destroyed/moved) during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the process?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Cat2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When is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e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created (destroyed/moved)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during the process?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•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Cat3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Where is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e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created (destroyed/moved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from or to) during the process?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778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10248</TotalTime>
  <Words>570</Words>
  <Application>Microsoft Office PowerPoint</Application>
  <PresentationFormat>宽屏</PresentationFormat>
  <Paragraphs>82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CMMI10</vt:lpstr>
      <vt:lpstr>NimbusRomNo9L-Medi</vt:lpstr>
      <vt:lpstr>NimbusRomNo9L-Regu</vt:lpstr>
      <vt:lpstr>NimbusRomNo9L-ReguItal</vt:lpstr>
      <vt:lpstr>等线</vt:lpstr>
      <vt:lpstr>等线 Light</vt:lpstr>
      <vt:lpstr>黑体</vt:lpstr>
      <vt:lpstr>华康俪金黑W8(P)</vt:lpstr>
      <vt:lpstr>华文宋体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212</cp:revision>
  <dcterms:created xsi:type="dcterms:W3CDTF">2020-10-25T05:52:47Z</dcterms:created>
  <dcterms:modified xsi:type="dcterms:W3CDTF">2021-08-29T05:49:06Z</dcterms:modified>
</cp:coreProperties>
</file>